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1.jpeg" ContentType="image/jpeg"/>
  <Override PartName="/ppt/media/image2.png" ContentType="image/png"/>
  <Override PartName="/ppt/media/image3.jpeg" ContentType="image/jpeg"/>
  <Override PartName="/ppt/media/image30.png" ContentType="image/png"/>
  <Override PartName="/ppt/media/image11.jpeg" ContentType="image/jpeg"/>
  <Override PartName="/ppt/media/image8.jpeg" ContentType="image/jpeg"/>
  <Override PartName="/ppt/media/image4.jpeg" ContentType="image/jpeg"/>
  <Override PartName="/ppt/media/image25.png" ContentType="image/png"/>
  <Override PartName="/ppt/media/image10.jpeg" ContentType="image/jpeg"/>
  <Override PartName="/ppt/media/image7.jpeg" ContentType="image/jpeg"/>
  <Override PartName="/ppt/media/image13.jpeg" ContentType="image/jpeg"/>
  <Override PartName="/ppt/media/image12.jpeg" ContentType="image/jpeg"/>
  <Override PartName="/ppt/media/image9.jpeg" ContentType="image/jpeg"/>
  <Override PartName="/ppt/media/image14.jpeg" ContentType="image/jpeg"/>
  <Override PartName="/ppt/media/image23.png" ContentType="image/png"/>
  <Override PartName="/ppt/media/image15.jpeg" ContentType="image/jpeg"/>
  <Override PartName="/ppt/media/image16.png" ContentType="image/png"/>
  <Override PartName="/ppt/media/image17.jpeg" ContentType="image/jpeg"/>
  <Override PartName="/ppt/media/image19.png" ContentType="image/png"/>
  <Override PartName="/ppt/media/image21.png" ContentType="image/png"/>
  <Override PartName="/ppt/media/image20.jpeg" ContentType="image/jpeg"/>
  <Override PartName="/ppt/media/image26.png" ContentType="image/png"/>
  <Override PartName="/ppt/media/image22.png" ContentType="image/png"/>
  <Override PartName="/ppt/media/image24.png" ContentType="image/png"/>
  <Override PartName="/ppt/media/image27.jpeg" ContentType="image/jpeg"/>
  <Override PartName="/ppt/media/image5.jpeg" ContentType="image/jpeg"/>
  <Override PartName="/ppt/media/image18.png" ContentType="image/png"/>
  <Override PartName="/ppt/media/image6.jpeg" ContentType="image/jpeg"/>
  <Override PartName="/ppt/media/image28.jpeg" ContentType="image/jpeg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65760" y="5218200"/>
            <a:ext cx="11460240" cy="78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49860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9D142DE-4774-4407-AD3D-0FFBA846C0A8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ontent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60760" y="907200"/>
            <a:ext cx="1046484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60760" y="2367720"/>
            <a:ext cx="10464840" cy="358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28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9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30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ABEDCC4-DF84-4F41-A4E5-2D7F9C29BB7E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21880" y="927360"/>
            <a:ext cx="602460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443556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321880" y="2204640"/>
            <a:ext cx="6004080" cy="376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5321880" y="6530040"/>
            <a:ext cx="355428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6452B56-7C3D-46DE-9DBB-A6692D09ACD5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Rectangle: Rounded Corners 2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312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12720" y="1715400"/>
            <a:ext cx="10653120" cy="459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34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ftr" idx="35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sldNum" idx="36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73596B-0A11-4A85-BE49-EF0902F21DA2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Rectangle: Rounded Corners 7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59680" y="905400"/>
            <a:ext cx="60368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59680" y="2202120"/>
            <a:ext cx="6036840" cy="374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7400520" y="333720"/>
            <a:ext cx="443304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37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ftr" idx="38"/>
          </p:nvPr>
        </p:nvSpPr>
        <p:spPr>
          <a:xfrm>
            <a:off x="395064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sldNum" idx="39"/>
          </p:nvPr>
        </p:nvSpPr>
        <p:spPr>
          <a:xfrm>
            <a:off x="670608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C002F2-7FC2-447F-B34C-0028B020F6EE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Rectangle: Rounded Corners 2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24840" y="912240"/>
            <a:ext cx="680076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366480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24840" y="1997640"/>
            <a:ext cx="6800760" cy="394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dt" idx="40"/>
          </p:nvPr>
        </p:nvSpPr>
        <p:spPr>
          <a:xfrm>
            <a:off x="4745880" y="6530040"/>
            <a:ext cx="349380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ftr" idx="41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sldNum" idx="42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F929063-65E3-4D68-B232-C0DD97C03D0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Rectangle: Rounded Corners 5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59680" y="912240"/>
            <a:ext cx="680076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859680" y="1997640"/>
            <a:ext cx="6800760" cy="394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8091720" y="333720"/>
            <a:ext cx="374184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43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44"/>
          </p:nvPr>
        </p:nvSpPr>
        <p:spPr>
          <a:xfrm>
            <a:off x="428580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45"/>
          </p:nvPr>
        </p:nvSpPr>
        <p:spPr>
          <a:xfrm>
            <a:off x="7041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2BC1E41-D906-4D69-953F-9C1A6AF6AAB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Rectangle: Rounded Corners 1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053840" y="907200"/>
            <a:ext cx="4361400" cy="138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625284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053840" y="2438640"/>
            <a:ext cx="4366440" cy="35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46"/>
          </p:nvPr>
        </p:nvSpPr>
        <p:spPr>
          <a:xfrm>
            <a:off x="7253640" y="6530040"/>
            <a:ext cx="16225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 idx="47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 idx="48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AC40C56-89AD-4417-AB35-46215980BBF4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Rectangle: Rounded Corners 1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59680" y="907200"/>
            <a:ext cx="4361400" cy="138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59680" y="2438640"/>
            <a:ext cx="4366440" cy="35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749560" y="333720"/>
            <a:ext cx="608616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 idx="49"/>
          </p:nvPr>
        </p:nvSpPr>
        <p:spPr>
          <a:xfrm>
            <a:off x="137160" y="6530040"/>
            <a:ext cx="2030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 idx="50"/>
          </p:nvPr>
        </p:nvSpPr>
        <p:spPr>
          <a:xfrm>
            <a:off x="216828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 idx="51"/>
          </p:nvPr>
        </p:nvSpPr>
        <p:spPr>
          <a:xfrm>
            <a:off x="492372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A89B78-A4AB-4E39-AD3D-52AEE4CA093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Rectangle: Rounded Corners 3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82480" y="905400"/>
            <a:ext cx="457164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58920" y="338400"/>
            <a:ext cx="6129000" cy="6180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882480" y="1982160"/>
            <a:ext cx="4571640" cy="396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dt" idx="52"/>
          </p:nvPr>
        </p:nvSpPr>
        <p:spPr>
          <a:xfrm>
            <a:off x="7104600" y="6530040"/>
            <a:ext cx="17715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ftr" idx="53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sldNum" idx="54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0A190A7-10A7-42F8-813E-3C5AA7751C61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" name="Rectangle: Rounded Corners 2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59680" y="905400"/>
            <a:ext cx="457164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59680" y="1982160"/>
            <a:ext cx="4571640" cy="396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917680" y="333720"/>
            <a:ext cx="591588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dt" idx="55"/>
          </p:nvPr>
        </p:nvSpPr>
        <p:spPr>
          <a:xfrm>
            <a:off x="347040" y="6530040"/>
            <a:ext cx="2030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ftr" idx="56"/>
          </p:nvPr>
        </p:nvSpPr>
        <p:spPr>
          <a:xfrm>
            <a:off x="216828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sldNum" idx="57"/>
          </p:nvPr>
        </p:nvSpPr>
        <p:spPr>
          <a:xfrm>
            <a:off x="492372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283B637-F0E5-4E0E-B590-57BB804B0C07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Rectangle: Rounded Corners 3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 purple circle with black background&#10;&#10;AI-generated content may be incorrect."/>
          <p:cNvPicPr/>
          <p:nvPr/>
        </p:nvPicPr>
        <p:blipFill>
          <a:blip r:embed="rId2"/>
          <a:srcRect l="12178" t="0" r="0" b="16684"/>
          <a:stretch/>
        </p:blipFill>
        <p:spPr>
          <a:xfrm>
            <a:off x="0" y="2754000"/>
            <a:ext cx="4325400" cy="410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4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5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6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83F12F1-4707-4992-A90C-27AB29955D64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102880" y="907200"/>
            <a:ext cx="3222720" cy="120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lnSpcReduction="9999"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722556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8102880" y="2240280"/>
            <a:ext cx="3222720" cy="371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 idx="58"/>
          </p:nvPr>
        </p:nvSpPr>
        <p:spPr>
          <a:xfrm>
            <a:off x="8102880" y="6530040"/>
            <a:ext cx="9219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 idx="59"/>
          </p:nvPr>
        </p:nvSpPr>
        <p:spPr>
          <a:xfrm>
            <a:off x="9025560" y="6530040"/>
            <a:ext cx="239004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 idx="60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4C7D040-869E-434C-A9B3-F62E37C54FBA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Rectangle: Rounded Corners 4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59680" y="907200"/>
            <a:ext cx="3350880" cy="120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lnSpcReduction="9999"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859680" y="2244960"/>
            <a:ext cx="3350880" cy="370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761720" y="333720"/>
            <a:ext cx="707184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61"/>
          </p:nvPr>
        </p:nvSpPr>
        <p:spPr>
          <a:xfrm>
            <a:off x="347040" y="6530040"/>
            <a:ext cx="106740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 idx="62"/>
          </p:nvPr>
        </p:nvSpPr>
        <p:spPr>
          <a:xfrm>
            <a:off x="120492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 idx="63"/>
          </p:nvPr>
        </p:nvSpPr>
        <p:spPr>
          <a:xfrm>
            <a:off x="396036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556AD8-8A6C-4006-993F-D6CA79023CCE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Rectangle: Rounded Corners 3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00160" y="907200"/>
            <a:ext cx="3025440" cy="211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742284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8300160" y="3156120"/>
            <a:ext cx="3025440" cy="279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dt" idx="64"/>
          </p:nvPr>
        </p:nvSpPr>
        <p:spPr>
          <a:xfrm>
            <a:off x="8343000" y="6530040"/>
            <a:ext cx="10033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ftr" idx="65"/>
          </p:nvPr>
        </p:nvSpPr>
        <p:spPr>
          <a:xfrm>
            <a:off x="9346680" y="6530040"/>
            <a:ext cx="20685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sldNum" idx="66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4C797E6-8D64-4069-A65E-F60FAAEE16B8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Rectangle: Rounded Corners 3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103880" y="907200"/>
            <a:ext cx="4221720" cy="369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5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5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622656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dt" idx="67"/>
          </p:nvPr>
        </p:nvSpPr>
        <p:spPr>
          <a:xfrm>
            <a:off x="7169040" y="6530040"/>
            <a:ext cx="1707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ftr" idx="68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sldNum" idx="69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E7A0B0-7418-4652-A44F-ABC8FBFA2787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" name="Rectangle: Rounded Corners 6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21840" y="5012280"/>
            <a:ext cx="3739680" cy="13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46346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349240" y="5012280"/>
            <a:ext cx="6400440" cy="13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dt" idx="70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ftr" idx="71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sldNum" idx="72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5FBA79-D741-4E7F-A3B9-E9024974DE19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21840" y="4162320"/>
            <a:ext cx="2953080" cy="189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777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977640" y="4162320"/>
            <a:ext cx="7772040" cy="223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5144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7430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857160" indent="-17136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085760" indent="-17136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dt" idx="73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ftr" idx="74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sldNum" idx="75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1AE36E-3E9A-4D0D-95FF-DA764E94DFAC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21840" y="561600"/>
            <a:ext cx="2953080" cy="189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dt" idx="76"/>
          </p:nvPr>
        </p:nvSpPr>
        <p:spPr>
          <a:xfrm>
            <a:off x="137160" y="59760"/>
            <a:ext cx="3493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ftr" idx="77"/>
          </p:nvPr>
        </p:nvSpPr>
        <p:spPr>
          <a:xfrm>
            <a:off x="8876520" y="59760"/>
            <a:ext cx="280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sldNum" idx="78"/>
          </p:nvPr>
        </p:nvSpPr>
        <p:spPr>
          <a:xfrm>
            <a:off x="11632320" y="5976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2966AE4-FFDA-4451-A363-8B063763DBD1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3977640" y="561600"/>
            <a:ext cx="7772040" cy="223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5144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7430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857160" indent="-17136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085760" indent="-17136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0" y="3079800"/>
            <a:ext cx="12191760" cy="377784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1" descr=""/>
          <p:cNvPicPr/>
          <p:nvPr/>
        </p:nvPicPr>
        <p:blipFill>
          <a:blip r:embed="rId2"/>
          <a:stretch/>
        </p:blipFill>
        <p:spPr>
          <a:xfrm>
            <a:off x="612720" y="1810440"/>
            <a:ext cx="4546800" cy="444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12720" y="603360"/>
            <a:ext cx="10972440" cy="97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898200" y="2044440"/>
            <a:ext cx="3975480" cy="397548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5880" y="1828800"/>
            <a:ext cx="5483160" cy="442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dt" idx="79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ftr" idx="80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sldNum" idx="81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CF0F22-F8BE-4DBF-A175-414549FAC04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" descr=""/>
          <p:cNvPicPr/>
          <p:nvPr/>
        </p:nvPicPr>
        <p:blipFill>
          <a:blip r:embed="rId2"/>
          <a:stretch/>
        </p:blipFill>
        <p:spPr>
          <a:xfrm>
            <a:off x="612720" y="2271240"/>
            <a:ext cx="4154760" cy="406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4672080" cy="14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873720" y="2485440"/>
            <a:ext cx="3632760" cy="363276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5880" y="549360"/>
            <a:ext cx="5585400" cy="578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 idx="82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ftr" idx="83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sldNum" idx="84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3946608-4F35-49A4-B750-95233F84E8A1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2" descr=""/>
          <p:cNvPicPr/>
          <p:nvPr/>
        </p:nvPicPr>
        <p:blipFill>
          <a:blip r:embed="rId2"/>
          <a:stretch/>
        </p:blipFill>
        <p:spPr>
          <a:xfrm>
            <a:off x="437760" y="2311200"/>
            <a:ext cx="4085640" cy="399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14520" y="550080"/>
            <a:ext cx="3657240" cy="14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94440" y="2521440"/>
            <a:ext cx="3571920" cy="357192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16600" y="549360"/>
            <a:ext cx="6560640" cy="575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dt" idx="85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ftr" idx="86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sldNum" idx="87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A5DD577-2BD0-4638-BFBA-5F22ED89A1ED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A purple circle with black background&#10;&#10;AI-generated content may be incorrect."/>
          <p:cNvPicPr/>
          <p:nvPr/>
        </p:nvPicPr>
        <p:blipFill>
          <a:blip r:embed="rId2"/>
          <a:srcRect l="0" t="0" r="14904" b="19273"/>
          <a:stretch/>
        </p:blipFill>
        <p:spPr>
          <a:xfrm>
            <a:off x="7866000" y="2754000"/>
            <a:ext cx="4325400" cy="410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12720" y="664200"/>
            <a:ext cx="8467200" cy="155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12720" y="2333880"/>
            <a:ext cx="8467200" cy="368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57200" indent="-4572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685800" indent="-4572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8002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10288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2574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647D741-A09C-4878-B14A-E2E4FBE8330A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3" descr=""/>
          <p:cNvPicPr/>
          <p:nvPr/>
        </p:nvPicPr>
        <p:blipFill>
          <a:blip r:embed="rId2"/>
          <a:stretch/>
        </p:blipFill>
        <p:spPr>
          <a:xfrm>
            <a:off x="7335000" y="2105280"/>
            <a:ext cx="4085640" cy="399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12720" y="907200"/>
            <a:ext cx="1096632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12720" y="2311200"/>
            <a:ext cx="6157800" cy="39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371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9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1828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9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7591680" y="2315520"/>
            <a:ext cx="3571920" cy="357192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dt" idx="88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ftr" idx="89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sldNum" idx="90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ADF2707-F221-4E88-8ED9-7922F788BDAC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7" descr=""/>
          <p:cNvPicPr/>
          <p:nvPr/>
        </p:nvPicPr>
        <p:blipFill>
          <a:blip r:embed="rId2"/>
          <a:stretch/>
        </p:blipFill>
        <p:spPr>
          <a:xfrm>
            <a:off x="5700240" y="557640"/>
            <a:ext cx="5913720" cy="577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12720" y="907200"/>
            <a:ext cx="4361400" cy="164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12720" y="2826000"/>
            <a:ext cx="4361400" cy="343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71760" y="862200"/>
            <a:ext cx="5170680" cy="5170680"/>
          </a:xfrm>
          <a:prstGeom prst="rect">
            <a:avLst/>
          </a:prstGeom>
          <a:blipFill rotWithShape="0">
            <a:blip r:embed="rId3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dt" idx="91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ftr" idx="92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sldNum" idx="93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9A53DF-F66F-4020-86A8-786F3C9F2F24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60400" y="4421880"/>
            <a:ext cx="10499400" cy="152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0000"/>
              </a:lnSpc>
              <a:buNone/>
            </a:pPr>
            <a:r>
              <a:rPr b="0" lang="en-US" sz="2000" spc="51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866160" y="1330200"/>
            <a:ext cx="10499400" cy="32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0" strike="noStrike" u="none">
                <a:solidFill>
                  <a:schemeClr val="dk1"/>
                </a:solidFill>
                <a:effectLst/>
                <a:uFillTx/>
                <a:latin typeface="Lora"/>
              </a:rPr>
              <a:t>##%</a:t>
            </a:r>
            <a:endParaRPr b="0" lang="en-US" sz="2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dt" idx="94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ftr" idx="95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sldNum" idx="96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46FB453-361F-4048-A386-4650C51DDD77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0" name="Rectangle: Rounded Corners 8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2377440" y="4809600"/>
            <a:ext cx="7525080" cy="154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0000"/>
              </a:lnSpc>
              <a:buNone/>
            </a:pPr>
            <a:r>
              <a:rPr b="0" lang="en-US" sz="2800" spc="51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title style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822960" y="804240"/>
            <a:ext cx="10542600" cy="420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3200" strike="noStrike" u="none">
                <a:solidFill>
                  <a:schemeClr val="dk1"/>
                </a:solidFill>
                <a:effectLst/>
                <a:uFillTx/>
                <a:latin typeface="Lora"/>
              </a:rPr>
              <a:t>##%</a:t>
            </a:r>
            <a:endParaRPr b="0" lang="en-US" sz="2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dt" idx="97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ftr" idx="98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sldNum" idx="99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0DFAE0C-5A09-46E5-B658-B85F8312931D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Rectangle: Rounded Corners 5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59680" y="905400"/>
            <a:ext cx="4205880" cy="373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5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5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596200" y="333720"/>
            <a:ext cx="623736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dt" idx="100"/>
          </p:nvPr>
        </p:nvSpPr>
        <p:spPr>
          <a:xfrm>
            <a:off x="347040" y="6530040"/>
            <a:ext cx="19515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ftr" idx="101"/>
          </p:nvPr>
        </p:nvSpPr>
        <p:spPr>
          <a:xfrm>
            <a:off x="188100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sldNum" idx="102"/>
          </p:nvPr>
        </p:nvSpPr>
        <p:spPr>
          <a:xfrm>
            <a:off x="463644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DF52094-1777-4E89-B882-2091D93095BD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2" name="Rectangle: Rounded Corners 4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377440" y="4421880"/>
            <a:ext cx="7525080" cy="193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0000"/>
              </a:lnSpc>
              <a:buNone/>
            </a:pPr>
            <a:r>
              <a:rPr b="0" lang="en-US" sz="2000" spc="51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822960" y="1353240"/>
            <a:ext cx="10542600" cy="327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1000" strike="noStrike" u="none">
                <a:solidFill>
                  <a:schemeClr val="dk1"/>
                </a:solidFill>
                <a:effectLst/>
                <a:uFillTx/>
                <a:latin typeface="Lora"/>
              </a:rPr>
              <a:t>##%</a:t>
            </a:r>
            <a:endParaRPr b="0" lang="en-US" sz="2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dt" idx="103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ftr" idx="104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sldNum" idx="105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6E54958-C9BF-41A5-A780-846BA82A4552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8" name="Rectangle: Rounded Corners 7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40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1463760" y="561240"/>
            <a:ext cx="9264240" cy="573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66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add Statement</a:t>
            </a:r>
            <a:endParaRPr b="0" lang="en-US" sz="6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0" algn="ctr" defTabSz="914400">
              <a:lnSpc>
                <a:spcPct val="8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66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Second level</a:t>
            </a:r>
            <a:endParaRPr b="0" lang="en-US" sz="6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0" algn="ctr" defTabSz="914400">
              <a:lnSpc>
                <a:spcPct val="8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66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Third level</a:t>
            </a:r>
            <a:endParaRPr b="0" lang="en-US" sz="6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dt" idx="106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ftr" idx="107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sldNum" idx="108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BCF7E7E-AEA1-4817-BE54-45C1E493EE98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4" name="Rectangle: Rounded Corners 8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40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12720" y="1929240"/>
            <a:ext cx="8265960" cy="414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5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add Statement</a:t>
            </a:r>
            <a:endParaRPr b="0" lang="en-US" sz="5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dt" idx="109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ftr" idx="110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sldNum" idx="111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B5D0A5A-CF20-4A41-99D3-91C5B528C649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0" name="Rectangle: Rounded Corners 5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40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12720" y="548640"/>
            <a:ext cx="8265960" cy="560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5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add Statement</a:t>
            </a:r>
            <a:endParaRPr b="0" lang="en-US" sz="5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dt" idx="112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ftr" idx="113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sldNum" idx="114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66BCE0B-464F-4B93-B9D6-1050700E0C01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6" name="Rectangle: Rounded Corners 5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7" descr="A purple circle with black background&#10;&#10;AI-generated content may be incorrect."/>
          <p:cNvPicPr/>
          <p:nvPr/>
        </p:nvPicPr>
        <p:blipFill>
          <a:blip r:embed="rId2"/>
          <a:srcRect l="0" t="6265" r="0" b="0"/>
          <a:stretch/>
        </p:blipFill>
        <p:spPr>
          <a:xfrm>
            <a:off x="492480" y="0"/>
            <a:ext cx="4470840" cy="419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050200" y="5137560"/>
            <a:ext cx="805392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buNone/>
            </a:pPr>
            <a:r>
              <a:rPr b="0" lang="en-US" sz="1800" spc="51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Quote Author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1393200" y="1188720"/>
            <a:ext cx="8592480" cy="217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5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add Quote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dt" idx="115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ftr" idx="116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sldNum" idx="117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9D8099D-9BDE-4473-9017-1E04BE0A6682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43" name="Straight Connector 11"/>
          <p:cNvCxnSpPr/>
          <p:nvPr/>
        </p:nvCxnSpPr>
        <p:spPr>
          <a:xfrm>
            <a:off x="1550880" y="3477960"/>
            <a:ext cx="360" cy="1992240"/>
          </a:xfrm>
          <a:prstGeom prst="straightConnector1">
            <a:avLst/>
          </a:prstGeom>
          <a:ln w="19050">
            <a:solidFill>
              <a:srgbClr val="000000"/>
            </a:solidFill>
          </a:ln>
        </p:spPr>
      </p:cxn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with Pictur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615000" y="907200"/>
            <a:ext cx="4699800" cy="180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58200" y="333720"/>
            <a:ext cx="574056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icon to add picture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15000" y="2825640"/>
            <a:ext cx="4699800" cy="31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57200" indent="-4572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5716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8002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1028880" indent="-34308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Lora"/>
              <a:buAutoNum type="arabicPeriod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10"/>
          </p:nvPr>
        </p:nvSpPr>
        <p:spPr>
          <a:xfrm>
            <a:off x="7253640" y="6530040"/>
            <a:ext cx="16225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ftr" idx="11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sldNum" idx="12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A81797-4176-4C64-BDB1-E135A48D9ED9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Rectangle: Rounded Corners 10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676880" y="5349240"/>
            <a:ext cx="904320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914400">
              <a:lnSpc>
                <a:spcPct val="120000"/>
              </a:lnSpc>
              <a:buNone/>
            </a:pPr>
            <a:r>
              <a:rPr b="0" lang="en-US" sz="2200" spc="51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Quote Author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1499760" y="1344240"/>
            <a:ext cx="9198360" cy="329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164520" indent="-16452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0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add Quote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dt" idx="118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ftr" idx="119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sldNum" idx="120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75F687B-44EE-4B4B-B623-542F53BC1C60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9" name="Rectangle: Rounded Corners 5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90200" y="5669280"/>
            <a:ext cx="880524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914400">
              <a:lnSpc>
                <a:spcPct val="120000"/>
              </a:lnSpc>
              <a:buNone/>
            </a:pPr>
            <a:r>
              <a:rPr b="0" lang="en-US" sz="2200" spc="51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Quote Author</a:t>
            </a:r>
            <a:endParaRPr b="0" lang="en-US" sz="2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12720" y="1097280"/>
            <a:ext cx="8960760" cy="347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164520" indent="-16452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200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add Quote</a:t>
            </a:r>
            <a:endParaRPr b="0" lang="en-US" sz="4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dt" idx="121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ftr" idx="122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sldNum" idx="123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233E28D-D22D-4954-98E3-ADD9F239739B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Rectangle: Rounded Corners 5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60760" y="907200"/>
            <a:ext cx="1046484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860760" y="2268000"/>
            <a:ext cx="5040360" cy="39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85240" y="2268000"/>
            <a:ext cx="5040360" cy="39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dt" idx="124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ftr" idx="125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 type="sldNum" idx="126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09EA98-731D-4A84-B468-8F19B21CAF6B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2" name="Rectangle: Rounded Corners 12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860760" y="907200"/>
            <a:ext cx="1046484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860760" y="2268000"/>
            <a:ext cx="5040360" cy="55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285240" y="2268000"/>
            <a:ext cx="5040360" cy="55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trike="noStrike" u="none" cap="all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860760" y="2970000"/>
            <a:ext cx="5040360" cy="32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6285240" y="2970000"/>
            <a:ext cx="5040360" cy="327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 type="dt" idx="127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 type="ftr" idx="128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PlaceHolder 8"/>
          <p:cNvSpPr>
            <a:spLocks noGrp="1"/>
          </p:cNvSpPr>
          <p:nvPr>
            <p:ph type="sldNum" idx="129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CB4C57C-E96F-4340-B405-3B231756A46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Rectangle: Rounded Corners 11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60760" y="907200"/>
            <a:ext cx="1046484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dt" idx="130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ftr" idx="131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sldNum" idx="132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D4F5B7-9723-4361-9EC2-261E159D3EBB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6" name="Rectangle: Rounded Corners 5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7" descr="A purple circle with black background&#10;&#10;AI-generated content may be incorrect."/>
          <p:cNvPicPr/>
          <p:nvPr/>
        </p:nvPicPr>
        <p:blipFill>
          <a:blip r:embed="rId2"/>
          <a:srcRect l="0" t="11858" r="0" b="0"/>
          <a:stretch/>
        </p:blipFill>
        <p:spPr>
          <a:xfrm>
            <a:off x="398880" y="0"/>
            <a:ext cx="5697000" cy="502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21280" y="548640"/>
            <a:ext cx="7478640" cy="363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7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7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dt" idx="133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ftr" idx="134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sldNum" idx="135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2C6FC9E-BD94-4350-BC88-22CA7C50612E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82" name="Straight Connector 10"/>
          <p:cNvCxnSpPr/>
          <p:nvPr/>
        </p:nvCxnSpPr>
        <p:spPr>
          <a:xfrm>
            <a:off x="637560" y="4236840"/>
            <a:ext cx="360" cy="1384920"/>
          </a:xfrm>
          <a:prstGeom prst="straightConnector1">
            <a:avLst/>
          </a:prstGeom>
          <a:ln w="19050">
            <a:solidFill>
              <a:srgbClr val="000000"/>
            </a:solidFill>
          </a:ln>
        </p:spPr>
      </p:cxn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dt" idx="136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ftr" idx="137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138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DF1468-6830-4285-9129-AF45DE93DFBE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6" name="Rectangle: Rounded Corners 4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4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the outline text format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864000" indent="-324000">
              <a:lnSpc>
                <a:spcPct val="14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Outline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1296000" indent="-288000">
              <a:lnSpc>
                <a:spcPct val="14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Outline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1728000" indent="-216000">
              <a:lnSpc>
                <a:spcPct val="14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Outline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2160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5" marL="2592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6" marL="3024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12720" y="553680"/>
            <a:ext cx="3595320" cy="175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12720" y="2311200"/>
            <a:ext cx="3595320" cy="39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5134680" y="553680"/>
            <a:ext cx="6440040" cy="57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dt" idx="139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ftr" idx="140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 type="sldNum" idx="141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41AE6E-C5F7-4090-8848-88D67B42249D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859680" y="1847160"/>
            <a:ext cx="734184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859680" y="3594240"/>
            <a:ext cx="1047240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dt" idx="142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ftr" idx="143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sldNum" idx="144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51E89DC-92ED-4FE1-A135-DC82C3D20968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0" name="Rectangle: Rounded Corners 2"/>
          <p:cNvSpPr/>
          <p:nvPr/>
        </p:nvSpPr>
        <p:spPr>
          <a:xfrm>
            <a:off x="347040" y="327960"/>
            <a:ext cx="11497320" cy="6201360"/>
          </a:xfrm>
          <a:prstGeom prst="roundRect">
            <a:avLst>
              <a:gd name="adj" fmla="val 3015"/>
            </a:avLst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7" descr="A purple circle with black background&#10;&#10;AI-generated content may be incorrect."/>
          <p:cNvPicPr/>
          <p:nvPr/>
        </p:nvPicPr>
        <p:blipFill>
          <a:blip r:embed="rId2"/>
          <a:srcRect l="0" t="47101" r="0" b="0"/>
          <a:stretch/>
        </p:blipFill>
        <p:spPr>
          <a:xfrm>
            <a:off x="462600" y="0"/>
            <a:ext cx="8989200" cy="475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830840" y="3603240"/>
            <a:ext cx="7013520" cy="150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484240" y="5481000"/>
            <a:ext cx="6360480" cy="74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0" defTabSz="914400">
              <a:lnSpc>
                <a:spcPct val="11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dt" idx="145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ftr" idx="146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sldNum" idx="147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4EFFB56-5B84-4783-8D83-F18456BE4E2B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307" name="Straight Connector 10"/>
          <p:cNvCxnSpPr/>
          <p:nvPr/>
        </p:nvCxnSpPr>
        <p:spPr>
          <a:xfrm>
            <a:off x="4985640" y="5238720"/>
            <a:ext cx="360" cy="883080"/>
          </a:xfrm>
          <a:prstGeom prst="straightConnector1">
            <a:avLst/>
          </a:prstGeom>
          <a:ln w="19050">
            <a:solidFill>
              <a:srgbClr val="000000"/>
            </a:solidFill>
          </a:ln>
        </p:spPr>
      </p:cxn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28520" y="2386080"/>
            <a:ext cx="4324680" cy="245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73720" y="2386440"/>
            <a:ext cx="4324680" cy="245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3CF4635-CE04-4957-8B12-691F06FD483E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7" descr="A purple circle with black background&#10;&#10;AI-generated content may be incorrect."/>
          <p:cNvPicPr/>
          <p:nvPr/>
        </p:nvPicPr>
        <p:blipFill>
          <a:blip r:embed="rId2"/>
          <a:srcRect l="0" t="0" r="6570" b="47295"/>
          <a:stretch/>
        </p:blipFill>
        <p:spPr>
          <a:xfrm>
            <a:off x="3701160" y="2068200"/>
            <a:ext cx="8490600" cy="478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18120" y="854280"/>
            <a:ext cx="7876080" cy="3592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7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7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dt" idx="148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ftr" idx="149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sldNum" idx="150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BAE1A3-B5E4-461A-9220-7A0D3D39E09C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313" name="Straight Connector 9"/>
          <p:cNvCxnSpPr/>
          <p:nvPr/>
        </p:nvCxnSpPr>
        <p:spPr>
          <a:xfrm>
            <a:off x="755640" y="4492080"/>
            <a:ext cx="360" cy="1129680"/>
          </a:xfrm>
          <a:prstGeom prst="straightConnector1">
            <a:avLst/>
          </a:prstGeom>
          <a:ln w="19050">
            <a:solidFill>
              <a:srgbClr val="000000"/>
            </a:solidFill>
          </a:ln>
        </p:spPr>
      </p:cxn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7" descr=""/>
          <p:cNvPicPr/>
          <p:nvPr/>
        </p:nvPicPr>
        <p:blipFill>
          <a:blip r:embed="rId2"/>
          <a:stretch/>
        </p:blipFill>
        <p:spPr>
          <a:xfrm>
            <a:off x="3572640" y="905760"/>
            <a:ext cx="5046480" cy="504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53960" y="1427040"/>
            <a:ext cx="9483840" cy="262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80000"/>
              </a:lnSpc>
              <a:buNone/>
            </a:pPr>
            <a:r>
              <a:rPr b="0" lang="en-US" sz="6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dt" idx="151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ftr" idx="152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sldNum" idx="153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90ED2B0-0687-42C5-9257-8CB6081659C2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12" descr=""/>
          <p:cNvPicPr/>
          <p:nvPr/>
        </p:nvPicPr>
        <p:blipFill>
          <a:blip r:embed="rId2"/>
          <a:stretch/>
        </p:blipFill>
        <p:spPr>
          <a:xfrm>
            <a:off x="1114560" y="1198440"/>
            <a:ext cx="4438440" cy="4438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930680" y="2801880"/>
            <a:ext cx="8686440" cy="256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1346040" y="1726200"/>
            <a:ext cx="3024360" cy="5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6858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914400" indent="0" defTabSz="914400">
              <a:lnSpc>
                <a:spcPct val="14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dt" idx="154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ftr" idx="155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sldNum" idx="156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416F23-B4A1-454F-BDBC-57D51E8E2275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325" name="Straight Connector 10"/>
          <p:cNvCxnSpPr/>
          <p:nvPr/>
        </p:nvCxnSpPr>
        <p:spPr>
          <a:xfrm>
            <a:off x="1450080" y="2522160"/>
            <a:ext cx="360" cy="2625480"/>
          </a:xfrm>
          <a:prstGeom prst="straightConnector1">
            <a:avLst/>
          </a:prstGeom>
          <a:ln w="19050">
            <a:solidFill>
              <a:srgbClr val="000000"/>
            </a:solidFill>
          </a:ln>
        </p:spPr>
      </p:cxn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2" descr="A purple circle with black background&#10;&#10;AI-generated content may be incorrect."/>
          <p:cNvPicPr/>
          <p:nvPr/>
        </p:nvPicPr>
        <p:blipFill>
          <a:blip r:embed="rId2"/>
          <a:srcRect l="0" t="0" r="0" b="11501"/>
          <a:stretch/>
        </p:blipFill>
        <p:spPr>
          <a:xfrm>
            <a:off x="421560" y="1836360"/>
            <a:ext cx="5673960" cy="502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dt" idx="157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ftr" idx="158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sldNum" idx="159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C368C79-1D08-4BB3-85D2-A8402E7B5272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4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Poppins Light"/>
              </a:rPr>
              <a:t>Click to edit the outline text format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  <a:p>
            <a:pPr lvl="1" marL="864000" indent="-324000">
              <a:lnSpc>
                <a:spcPct val="14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chemeClr val="lt1"/>
                </a:solidFill>
                <a:effectLst/>
                <a:uFillTx/>
                <a:latin typeface="Poppins Light"/>
              </a:rPr>
              <a:t>Second Outline Level</a:t>
            </a:r>
            <a:endParaRPr b="0" lang="en-US" sz="11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  <a:p>
            <a:pPr lvl="2" marL="1296000" indent="-288000">
              <a:lnSpc>
                <a:spcPct val="14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trike="noStrike" u="none">
                <a:solidFill>
                  <a:schemeClr val="lt1"/>
                </a:solidFill>
                <a:effectLst/>
                <a:uFillTx/>
                <a:latin typeface="Poppins Light"/>
              </a:rPr>
              <a:t>Third Outline Level</a:t>
            </a:r>
            <a:endParaRPr b="0" lang="en-US" sz="105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  <a:p>
            <a:pPr lvl="3" marL="1728000" indent="-216000">
              <a:lnSpc>
                <a:spcPct val="14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Poppins Light"/>
              </a:rPr>
              <a:t>Fourth Outline Level</a:t>
            </a:r>
            <a:endParaRPr b="0" lang="en-US" sz="10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  <a:p>
            <a:pPr lvl="4" marL="2160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Poppins Light"/>
              </a:rPr>
              <a:t>Fifth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  <a:p>
            <a:pPr lvl="5" marL="2592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Poppins Light"/>
              </a:rPr>
              <a:t>Sixth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  <a:p>
            <a:pPr lvl="6" marL="3024000" indent="-216000">
              <a:lnSpc>
                <a:spcPct val="14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Poppins Light"/>
              </a:rPr>
              <a:t>Seventh Outline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28520" y="2258640"/>
            <a:ext cx="3812760" cy="35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519880" y="2254320"/>
            <a:ext cx="4955760" cy="355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6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ftr" idx="17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sldNum" idx="18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4BCFC31-7A13-432E-B6F5-1DA80BA82326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14520" y="1537920"/>
            <a:ext cx="4145400" cy="463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519880" y="1538280"/>
            <a:ext cx="5681160" cy="481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9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ftr" idx="20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sldNum" idx="21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0CAC916-CF29-4C4B-9858-2BD6432C5033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14520" y="877320"/>
            <a:ext cx="4141800" cy="494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522760" y="877320"/>
            <a:ext cx="6159240" cy="539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22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 idx="23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 idx="24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ABF8E88-71FF-47E9-BA25-82D7F4632CF0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72600" y="548640"/>
            <a:ext cx="3493800" cy="571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32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04320" y="549360"/>
            <a:ext cx="7314840" cy="580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Second level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2" marL="6858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Third level</a:t>
            </a:r>
            <a:endParaRPr b="0" lang="en-US" sz="11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3" marL="9144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5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Fourth level</a:t>
            </a:r>
            <a:endParaRPr b="0" lang="en-US" sz="105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4" marL="11430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Fifth level</a:t>
            </a:r>
            <a:endParaRPr b="0" lang="en-US" sz="1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5"/>
          </p:nvPr>
        </p:nvSpPr>
        <p:spPr>
          <a:xfrm>
            <a:off x="347040" y="6530040"/>
            <a:ext cx="32839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26"/>
          </p:nvPr>
        </p:nvSpPr>
        <p:spPr>
          <a:xfrm>
            <a:off x="8660160" y="6530040"/>
            <a:ext cx="280512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&lt;footer&gt;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27"/>
          </p:nvPr>
        </p:nvSpPr>
        <p:spPr>
          <a:xfrm>
            <a:off x="11415600" y="6530040"/>
            <a:ext cx="428760" cy="32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8DF5E99-45B9-43CA-A51F-291018DA8818}" type="slidenum">
              <a:rPr b="0" lang="en-US" sz="9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&lt;number&gt;</a:t>
            </a:fld>
            <a:endParaRPr b="0" lang="en-US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4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930680" y="2801880"/>
            <a:ext cx="8686440" cy="256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Linha de montagem</a:t>
            </a:r>
            <a:endParaRPr b="0" lang="en-US" sz="6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1346040" y="1726200"/>
            <a:ext cx="3024360" cy="5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Realizado por Tiago Guedes A97369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34" name="TextBox 3"/>
          <p:cNvSpPr/>
          <p:nvPr/>
        </p:nvSpPr>
        <p:spPr>
          <a:xfrm>
            <a:off x="3521520" y="5612040"/>
            <a:ext cx="32742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Lora"/>
              </a:rPr>
              <a:t>ComplicadaMente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5" name="Picture 4" descr=""/>
          <p:cNvPicPr/>
          <p:nvPr/>
        </p:nvPicPr>
        <p:blipFill>
          <a:blip r:embed="rId1"/>
          <a:stretch/>
        </p:blipFill>
        <p:spPr>
          <a:xfrm>
            <a:off x="8735400" y="281160"/>
            <a:ext cx="3175200" cy="3147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49880" y="98136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pt-PT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Validação de REQUISITOS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pt-PT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Especificação DO SOFTWARE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59680" y="905400"/>
            <a:ext cx="60368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Aspetos COmportamentais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pic>
        <p:nvPicPr>
          <p:cNvPr id="353" name="Picture Placeholder 3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7400520" y="333720"/>
            <a:ext cx="443304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</p:pic>
      <p:sp>
        <p:nvSpPr>
          <p:cNvPr id="354" name="TextBox 6"/>
          <p:cNvSpPr/>
          <p:nvPr/>
        </p:nvSpPr>
        <p:spPr>
          <a:xfrm>
            <a:off x="1038960" y="2365200"/>
            <a:ext cx="201852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Requisitos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55" name="Straight Arrow Connector 7"/>
          <p:cNvCxnSpPr/>
          <p:nvPr/>
        </p:nvCxnSpPr>
        <p:spPr>
          <a:xfrm>
            <a:off x="2206800" y="2829960"/>
            <a:ext cx="851400" cy="732960"/>
          </a:xfrm>
          <a:prstGeom prst="straightConnector1">
            <a:avLst/>
          </a:prstGeom>
          <a:ln>
            <a:solidFill>
              <a:srgbClr val="f0d4db"/>
            </a:solidFill>
            <a:tailEnd len="med" type="triangle" w="med"/>
          </a:ln>
        </p:spPr>
      </p:cxnSp>
      <p:sp>
        <p:nvSpPr>
          <p:cNvPr id="356" name="TextBox 8"/>
          <p:cNvSpPr/>
          <p:nvPr/>
        </p:nvSpPr>
        <p:spPr>
          <a:xfrm>
            <a:off x="2671920" y="3770280"/>
            <a:ext cx="20084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Use Cases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57" name="Straight Arrow Connector 9"/>
          <p:cNvCxnSpPr/>
          <p:nvPr/>
        </p:nvCxnSpPr>
        <p:spPr>
          <a:xfrm>
            <a:off x="3908880" y="4245120"/>
            <a:ext cx="1128240" cy="1039680"/>
          </a:xfrm>
          <a:prstGeom prst="straightConnector1">
            <a:avLst/>
          </a:prstGeom>
          <a:ln>
            <a:solidFill>
              <a:srgbClr val="f0d4db"/>
            </a:solidFill>
            <a:tailEnd len="med" type="triangle" w="med"/>
          </a:ln>
        </p:spPr>
      </p:cxnSp>
      <p:sp>
        <p:nvSpPr>
          <p:cNvPr id="358" name="TextBox 10"/>
          <p:cNvSpPr/>
          <p:nvPr/>
        </p:nvSpPr>
        <p:spPr>
          <a:xfrm>
            <a:off x="4710600" y="5511960"/>
            <a:ext cx="17316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Diagrama de Atividades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859680" y="905400"/>
            <a:ext cx="60368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0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Aspetos Estruturais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pic>
        <p:nvPicPr>
          <p:cNvPr id="360" name="Picture Placeholder 3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7400520" y="333720"/>
            <a:ext cx="443304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</p:pic>
      <p:sp>
        <p:nvSpPr>
          <p:cNvPr id="361" name="TextBox 4"/>
          <p:cNvSpPr/>
          <p:nvPr/>
        </p:nvSpPr>
        <p:spPr>
          <a:xfrm>
            <a:off x="831240" y="2414520"/>
            <a:ext cx="17712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Use Cases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62" name="Straight Arrow Connector 5"/>
          <p:cNvCxnSpPr/>
          <p:nvPr/>
        </p:nvCxnSpPr>
        <p:spPr>
          <a:xfrm>
            <a:off x="1929600" y="2820240"/>
            <a:ext cx="2134440" cy="1844280"/>
          </a:xfrm>
          <a:prstGeom prst="straightConnector1">
            <a:avLst/>
          </a:prstGeom>
          <a:ln>
            <a:solidFill>
              <a:srgbClr val="f0d4db"/>
            </a:solidFill>
            <a:tailEnd len="med" type="triangle" w="med"/>
          </a:ln>
        </p:spPr>
      </p:cxnSp>
      <p:sp>
        <p:nvSpPr>
          <p:cNvPr id="363" name="TextBox 6"/>
          <p:cNvSpPr/>
          <p:nvPr/>
        </p:nvSpPr>
        <p:spPr>
          <a:xfrm>
            <a:off x="3700440" y="4795560"/>
            <a:ext cx="188964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SubSistemas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Sistema de dados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/>
          </p:nvPr>
        </p:nvSpPr>
        <p:spPr>
          <a:xfrm>
            <a:off x="479160" y="1072440"/>
            <a:ext cx="4178880" cy="76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Caracterização e Identificação das Entidades e Atributos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Relacionamentos Necessários entre as mesmas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pic>
        <p:nvPicPr>
          <p:cNvPr id="366" name="Picture 8" descr="A computer screen shot of a diagram&#10;&#10;AI-generated content may be incorrect."/>
          <p:cNvPicPr/>
          <p:nvPr/>
        </p:nvPicPr>
        <p:blipFill>
          <a:blip r:embed="rId1"/>
          <a:stretch/>
        </p:blipFill>
        <p:spPr>
          <a:xfrm>
            <a:off x="4825080" y="553320"/>
            <a:ext cx="6904800" cy="586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7" name="Arrow: Bent-Up 10"/>
          <p:cNvSpPr/>
          <p:nvPr/>
        </p:nvSpPr>
        <p:spPr>
          <a:xfrm rot="5400000">
            <a:off x="1857600" y="3130200"/>
            <a:ext cx="2122200" cy="14792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0d4db"/>
          </a:solidFill>
          <a:ln>
            <a:solidFill>
              <a:srgbClr val="695c5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Interfaces do sistema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Placeholder 2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58200" y="333720"/>
            <a:ext cx="366480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</p:pic>
      <p:sp>
        <p:nvSpPr>
          <p:cNvPr id="370" name="TextBox 4"/>
          <p:cNvSpPr/>
          <p:nvPr/>
        </p:nvSpPr>
        <p:spPr>
          <a:xfrm>
            <a:off x="4215600" y="1009440"/>
            <a:ext cx="30477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Diagramas de Atividade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71" name="Straight Arrow Connector 5"/>
          <p:cNvCxnSpPr/>
          <p:nvPr/>
        </p:nvCxnSpPr>
        <p:spPr>
          <a:xfrm>
            <a:off x="6660000" y="1791000"/>
            <a:ext cx="1692360" cy="2177640"/>
          </a:xfrm>
          <a:prstGeom prst="straightConnector1">
            <a:avLst/>
          </a:prstGeom>
          <a:ln>
            <a:solidFill>
              <a:srgbClr val="f0d4db"/>
            </a:solidFill>
            <a:tailEnd len="med" type="triangle" w="med"/>
          </a:ln>
        </p:spPr>
      </p:cxnSp>
      <p:sp>
        <p:nvSpPr>
          <p:cNvPr id="372" name="TextBox 6"/>
          <p:cNvSpPr/>
          <p:nvPr/>
        </p:nvSpPr>
        <p:spPr>
          <a:xfrm>
            <a:off x="7748640" y="4212360"/>
            <a:ext cx="301788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PT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Esboço de Interfaces (Mockups)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1" descr=""/>
          <p:cNvPicPr/>
          <p:nvPr/>
        </p:nvPicPr>
        <p:blipFill>
          <a:blip r:embed="rId1"/>
          <a:stretch/>
        </p:blipFill>
        <p:spPr>
          <a:xfrm>
            <a:off x="1681200" y="766800"/>
            <a:ext cx="8829360" cy="5324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pt-PT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Implementação da aplicação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59680" y="907200"/>
            <a:ext cx="4361400" cy="138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pt-PT" sz="4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Tópicos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859680" y="2438640"/>
            <a:ext cx="4366440" cy="351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85840" indent="-28584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Resumo do Tema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Metodologia de Desenvolvimento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5144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Courier New"/>
              <a:buChar char="o"/>
            </a:pPr>
            <a:r>
              <a:rPr b="0" lang="pt-PT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Definição e Caracterização do Sistema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5144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Courier New"/>
              <a:buChar char="o"/>
            </a:pPr>
            <a:r>
              <a:rPr b="0" lang="pt-PT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Levantamento e Analise de Requisitos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5144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Courier New"/>
              <a:buChar char="o"/>
            </a:pPr>
            <a:r>
              <a:rPr b="0" lang="pt-PT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Especificação do Software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5144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Courier New"/>
              <a:buChar char="o"/>
            </a:pPr>
            <a:r>
              <a:rPr b="0" lang="pt-PT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Sistema de Dados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514440" indent="-28584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Courier New"/>
              <a:buChar char="o"/>
            </a:pPr>
            <a:r>
              <a:rPr b="0" lang="pt-PT" sz="12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Interfaces do Sistema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Implementação da Aplicação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1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Conclusões e Trabalho Futuro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38" name="Picture Placeholder 14" descr="A white object on a white surface"/>
          <p:cNvSpPr/>
          <p:nvPr/>
        </p:nvSpPr>
        <p:spPr>
          <a:xfrm>
            <a:off x="5749560" y="333720"/>
            <a:ext cx="6086160" cy="6190200"/>
          </a:xfrm>
          <a:custGeom>
            <a:avLst/>
            <a:gdLst>
              <a:gd name="textAreaLeft" fmla="*/ 0 w 6086160"/>
              <a:gd name="textAreaRight" fmla="*/ 6086520 w 6086160"/>
              <a:gd name="textAreaTop" fmla="*/ 0 h 6190200"/>
              <a:gd name="textAreaBottom" fmla="*/ 6190560 h 6190200"/>
              <a:gd name="GluePoint1X" fmla="*/ 0 w 6086539"/>
              <a:gd name="GluePoint1Y" fmla="*/ 0 h 6181344"/>
              <a:gd name="GluePoint2X" fmla="*/ 5900171 w 6086539"/>
              <a:gd name="GluePoint2Y" fmla="*/ 0 h 6181344"/>
              <a:gd name="GluePoint3X" fmla="*/ 6086539 w 6086539"/>
              <a:gd name="GluePoint3Y" fmla="*/ 186368 h 6181344"/>
              <a:gd name="GluePoint4X" fmla="*/ 6086539 w 6086539"/>
              <a:gd name="GluePoint4Y" fmla="*/ 5994976 h 6181344"/>
              <a:gd name="GluePoint5X" fmla="*/ 5900171 w 6086539"/>
              <a:gd name="GluePoint5Y" fmla="*/ 6181344 h 6181344"/>
              <a:gd name="GluePoint6X" fmla="*/ 0 w 6086539"/>
              <a:gd name="GluePoint6Y" fmla="*/ 6181344 h 61813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icture 1" descr="A computer screen with a colorful screen&#10;&#10;AI-generated content may be incorrect."/>
          <p:cNvPicPr/>
          <p:nvPr/>
        </p:nvPicPr>
        <p:blipFill>
          <a:blip r:embed="rId1"/>
          <a:stretch/>
        </p:blipFill>
        <p:spPr>
          <a:xfrm>
            <a:off x="1357200" y="3057840"/>
            <a:ext cx="2029680" cy="173052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</p:pic>
      <p:pic>
        <p:nvPicPr>
          <p:cNvPr id="376" name="Picture 2" descr=""/>
          <p:cNvPicPr/>
          <p:nvPr/>
        </p:nvPicPr>
        <p:blipFill>
          <a:blip r:embed="rId2"/>
          <a:stretch/>
        </p:blipFill>
        <p:spPr>
          <a:xfrm>
            <a:off x="5173560" y="3054960"/>
            <a:ext cx="1935000" cy="17362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</p:pic>
      <p:pic>
        <p:nvPicPr>
          <p:cNvPr id="377" name="Picture 3" descr=""/>
          <p:cNvPicPr/>
          <p:nvPr/>
        </p:nvPicPr>
        <p:blipFill>
          <a:blip r:embed="rId3"/>
          <a:stretch/>
        </p:blipFill>
        <p:spPr>
          <a:xfrm>
            <a:off x="8904240" y="3054960"/>
            <a:ext cx="2058120" cy="173664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</p:pic>
      <p:sp>
        <p:nvSpPr>
          <p:cNvPr id="378" name="TextBox 4"/>
          <p:cNvSpPr/>
          <p:nvPr/>
        </p:nvSpPr>
        <p:spPr>
          <a:xfrm>
            <a:off x="1700640" y="2427120"/>
            <a:ext cx="16884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Interfaces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TextBox 5"/>
          <p:cNvSpPr/>
          <p:nvPr/>
        </p:nvSpPr>
        <p:spPr>
          <a:xfrm>
            <a:off x="5410800" y="2295000"/>
            <a:ext cx="14544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Lógica de  Negócio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TextBox 6"/>
          <p:cNvSpPr/>
          <p:nvPr/>
        </p:nvSpPr>
        <p:spPr>
          <a:xfrm>
            <a:off x="9204120" y="2293560"/>
            <a:ext cx="146412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Camada de Dados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TextBox 7"/>
          <p:cNvSpPr/>
          <p:nvPr/>
        </p:nvSpPr>
        <p:spPr>
          <a:xfrm>
            <a:off x="959760" y="643320"/>
            <a:ext cx="897552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PT" sz="28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Estrutura da Implementação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2" name="Picture 9" descr="A purple square with white text&#10;&#10;AI-generated content may be incorrect."/>
          <p:cNvPicPr/>
          <p:nvPr/>
        </p:nvPicPr>
        <p:blipFill>
          <a:blip r:embed="rId4"/>
          <a:stretch/>
        </p:blipFill>
        <p:spPr>
          <a:xfrm>
            <a:off x="1879200" y="5135760"/>
            <a:ext cx="967680" cy="10054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</p:pic>
      <p:pic>
        <p:nvPicPr>
          <p:cNvPr id="383" name="Picture 11" descr="A purple hexagon with a white letter c and a hashtag&#10;&#10;AI-generated content may be incorrect."/>
          <p:cNvPicPr/>
          <p:nvPr/>
        </p:nvPicPr>
        <p:blipFill>
          <a:blip r:embed="rId5"/>
          <a:stretch/>
        </p:blipFill>
        <p:spPr>
          <a:xfrm>
            <a:off x="5609880" y="5139720"/>
            <a:ext cx="971640" cy="10710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</p:pic>
      <p:pic>
        <p:nvPicPr>
          <p:cNvPr id="384" name="Picture 12" descr="A logo of a company&#10;&#10;AI-generated content may be incorrect."/>
          <p:cNvPicPr/>
          <p:nvPr/>
        </p:nvPicPr>
        <p:blipFill>
          <a:blip r:embed="rId6"/>
          <a:stretch/>
        </p:blipFill>
        <p:spPr>
          <a:xfrm>
            <a:off x="9972360" y="5122440"/>
            <a:ext cx="1158840" cy="974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7"/>
          <a:stretch/>
        </p:blipFill>
        <p:spPr>
          <a:xfrm>
            <a:off x="8686800" y="5029200"/>
            <a:ext cx="1168560" cy="116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2230560" y="61380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pt-PT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Demonstração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pt-PT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Conclusões E TRABALHO FUTURO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1930680" y="2801880"/>
            <a:ext cx="8686440" cy="256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6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Linha de montagem</a:t>
            </a:r>
            <a:endParaRPr b="0" lang="en-US" sz="6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1346040" y="1726200"/>
            <a:ext cx="3024360" cy="5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indent="0" defTabSz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Realizado por Tiago Guedes A97369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90" name="TextBox 3"/>
          <p:cNvSpPr/>
          <p:nvPr/>
        </p:nvSpPr>
        <p:spPr>
          <a:xfrm>
            <a:off x="3521520" y="5612040"/>
            <a:ext cx="32742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Lora"/>
              </a:rPr>
              <a:t>ComplicadaMente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1" name="Picture 4" descr=""/>
          <p:cNvPicPr/>
          <p:nvPr/>
        </p:nvPicPr>
        <p:blipFill>
          <a:blip r:embed="rId1"/>
          <a:stretch/>
        </p:blipFill>
        <p:spPr>
          <a:xfrm>
            <a:off x="8735400" y="281160"/>
            <a:ext cx="3175200" cy="3147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2061360" y="627840"/>
            <a:ext cx="9145080" cy="363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Resumo do TEMA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Placeholder 2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358200" y="333720"/>
            <a:ext cx="574056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</p:pic>
      <p:sp>
        <p:nvSpPr>
          <p:cNvPr id="341" name="PlaceHolder 1"/>
          <p:cNvSpPr>
            <a:spLocks noGrp="1"/>
          </p:cNvSpPr>
          <p:nvPr>
            <p:ph/>
          </p:nvPr>
        </p:nvSpPr>
        <p:spPr>
          <a:xfrm>
            <a:off x="6642000" y="2199600"/>
            <a:ext cx="4699800" cy="31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57200" indent="-4572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Contextualização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-4572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Motivação e Objetivos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457200" indent="-4572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Utilidade do Sistema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Metodologia de desenvolvimento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/>
          </p:nvPr>
        </p:nvSpPr>
        <p:spPr>
          <a:xfrm>
            <a:off x="798480" y="1968840"/>
            <a:ext cx="6800760" cy="394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Definição e Caracterização do Sistema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Courier New"/>
              <a:buChar char="o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Recursos Necessários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Courier New"/>
              <a:buChar char="o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Maqueta do Sistema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lvl="1" marL="457200" indent="-228600" defTabSz="91440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Courier New"/>
              <a:buChar char="o"/>
            </a:pPr>
            <a:r>
              <a:rPr b="0" lang="pt-PT" sz="20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Medidas de Sucesso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pic>
        <p:nvPicPr>
          <p:cNvPr id="344" name="Picture Placeholder 3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8091720" y="333720"/>
            <a:ext cx="3741840" cy="6190200"/>
          </a:xfrm>
          <a:prstGeom prst="rect">
            <a:avLst/>
          </a:prstGeom>
          <a:blipFill rotWithShape="0">
            <a:blip r:embed="rId2">
              <a:alphaModFix amt="70000"/>
            </a:blip>
            <a:stretch/>
          </a:blipFill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450440" y="990720"/>
            <a:ext cx="9145800" cy="36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pt-PT" sz="65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levantamento e análise de requisitos</a:t>
            </a:r>
            <a:endParaRPr b="0" lang="en-US" sz="6500" strike="noStrike" u="none">
              <a:solidFill>
                <a:schemeClr val="lt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12720" y="664200"/>
            <a:ext cx="8467200" cy="155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Requisitos Funcionais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612720" y="2333880"/>
            <a:ext cx="11469960" cy="368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RF3: O sistema deve permitir que o utilizador registe encomendas associando o nome de cliente, tipo de quebra-cabeças, quantidade e data de entrega prevista.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43080" indent="-34308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RF4: O sistema de verificar automaticamente o stock existente no armazém, enviando uma notificação ao utilizador caso exista abaixo da quantidade requerida.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12720" y="664200"/>
            <a:ext cx="8467200" cy="155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pt-PT" sz="4400" spc="51" strike="noStrike" u="none" cap="all">
                <a:solidFill>
                  <a:schemeClr val="dk1"/>
                </a:solidFill>
                <a:effectLst/>
                <a:uFillTx/>
                <a:latin typeface="Lora"/>
              </a:rPr>
              <a:t>Requisitos não funcionais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12720" y="2333880"/>
            <a:ext cx="11360880" cy="368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RNF6: O sistema devera ser modular e de fácil manutenção, garantindo que na existência de algum erro, seja fácil a identificação e a correção do mesmo.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  <a:p>
            <a:pPr marL="343080" indent="-343080" defTabSz="914400">
              <a:lnSpc>
                <a:spcPct val="14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400" strike="noStrike" u="none">
                <a:solidFill>
                  <a:schemeClr val="dk1"/>
                </a:solidFill>
                <a:effectLst/>
                <a:uFillTx/>
                <a:latin typeface="Poppins Light"/>
              </a:rPr>
              <a:t>RNF7: A plataforma devera ter uma boa performance, tanto em termos de resposta como em processamento.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radient Circle">
  <a:themeElements>
    <a:clrScheme name="Custom 2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LibreOffice/25.2.5.2$Linux_X86_64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2025-07-28T10:57:02Z</dcterms:created>
  <dc:creator/>
  <dc:description/>
  <dc:language>en-US</dc:language>
  <cp:lastModifiedBy/>
  <dcterms:modified xsi:type="dcterms:W3CDTF">2025-07-28T19:16:22Z</dcterms:modified>
  <cp:revision>236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PresentationFormat">
    <vt:lpwstr>Widescreen</vt:lpwstr>
  </property>
  <property fmtid="{D5CDD505-2E9C-101B-9397-08002B2CF9AE}" pid="5" name="Slides">
    <vt:i4>23</vt:i4>
  </property>
</Properties>
</file>